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2540"/>
                </a:solidFill>
                <a:latin typeface="Arial"/>
              </a:defRPr>
            </a:pPr>
            <a:r>
              <a:rPr sz="1300" b="0" i="0" u="none" strike="noStrike">
                <a:solidFill>
                  <a:srgbClr val="0F2540"/>
                </a:solidFill>
                <a:latin typeface="Arial"/>
              </a:rPr>
              <a:t>Évolution des flux diaspora → Afrique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Flux diaspora → Afrique (Mds $)</c:v>
                </c:pt>
              </c:strCache>
            </c:strRef>
          </c:tx>
          <c:spPr>
            <a:solidFill>
              <a:srgbClr val="C9A5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F25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2020</c:v>
                  </c:pt>
                  <c:pt idx="1">
                    <c:v>2021</c:v>
                  </c:pt>
                  <c:pt idx="2">
                    <c:v>2022</c:v>
                  </c:pt>
                  <c:pt idx="3">
                    <c:v>2023</c:v>
                  </c:pt>
                  <c:pt idx="4">
                    <c:v>2024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78</c:v>
                </c:pt>
                <c:pt idx="1">
                  <c:v>82</c:v>
                </c:pt>
                <c:pt idx="2">
                  <c:v>88</c:v>
                </c:pt>
                <c:pt idx="3">
                  <c:v>93</c:v>
                </c:pt>
                <c:pt idx="4">
                  <c:v>100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F25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8E8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F2540"/>
              </a:solidFill>
              <a:effectLst/>
            </c:spPr>
          </c:dPt>
          <c:dPt>
            <c:idx val="1"/>
            <c:bubble3D val="0"/>
            <c:spPr>
              <a:solidFill>
                <a:srgbClr val="C9A54B"/>
              </a:solidFill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Sécurisation Treezor</c:v>
                </c:pt>
                <c:pt idx="1">
                  <c:v>Développement applicatif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C1C1C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-3200400"/>
            <a:ext cx="8229600" cy="8229600"/>
          </a:xfrm>
          <a:prstGeom prst="arc">
            <a:avLst>
              <a:gd name="adj1" fmla="val 0"/>
              <a:gd name="adj2" fmla="val 8400000"/>
            </a:avLst>
          </a:prstGeom>
          <a:ln w="19050">
            <a:solidFill>
              <a:srgbClr val="C9A54B"/>
            </a:solidFill>
            <a:prstDash val="dash"/>
          </a:ln>
        </p:spPr>
      </p:sp>
      <p:pic>
        <p:nvPicPr>
          <p:cNvPr id="3" name="Image 0" descr="/home/claude/diaspopay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468880" cy="20574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" y="3703320"/>
            <a:ext cx="2194560" cy="0"/>
          </a:xfrm>
          <a:prstGeom prst="line">
            <a:avLst/>
          </a:prstGeom>
          <a:noFill/>
          <a:ln w="19050">
            <a:solidFill>
              <a:srgbClr val="C9A54B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2960" y="3931920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C9CF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Dossier de présentation institutionnelle</a:t>
            </a:r>
            <a:endParaRPr lang="en-US" sz="15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C9CF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vue d'une levée de fonds — France &amp; Afrique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22960" y="56235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Fondateur : Eric Koffounda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592531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BA6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Nîmes, Gard — France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22960" y="63093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Marque déposée et brevetée — N° National FR2606158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RÉSUMÉ EXÉCUTIF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guichet unique de paiement direct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la diaspora internationale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2148840"/>
            <a:ext cx="61264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Diaspo-Pay est une start-up francophone basée à Nîmes, dotée d'une application mobile IA qui permet à la diaspora de régler directement les factures de leurs proches restés au pays d'origine — abonnements, électricité, eau, internet, loyer, santé, scolarité — plutôt que d'envoyer de l'argent en espérant qu'il serve à cet usage.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40080" y="4160520"/>
            <a:ext cx="6126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i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Positionnement bidirectionnel — pays d'accueil ↔ pays d'origine — actif sur les Caraïbes, l'Amérique latine, l'Afrique et l'Asie. Marque et modèle protégés par un dépôt national breveté.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7086600" y="2148840"/>
            <a:ext cx="4434840" cy="1234440"/>
          </a:xfrm>
          <a:prstGeom prst="roundRect">
            <a:avLst>
              <a:gd name="adj" fmla="val 5926"/>
            </a:avLst>
          </a:prstGeom>
          <a:solidFill>
            <a:srgbClr val="F6F2E8"/>
          </a:solidFill>
          <a:ln/>
        </p:spPr>
      </p:sp>
      <p:sp>
        <p:nvSpPr>
          <p:cNvPr id="7" name="Text 5"/>
          <p:cNvSpPr/>
          <p:nvPr/>
        </p:nvSpPr>
        <p:spPr>
          <a:xfrm>
            <a:off x="7269480" y="2221992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 Mds $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7269480" y="2770632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envoyés par la diaspora vers l'Afrique en 2024 (Banque Mondiale)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086600" y="3566160"/>
            <a:ext cx="4434840" cy="1234440"/>
          </a:xfrm>
          <a:prstGeom prst="roundRect">
            <a:avLst>
              <a:gd name="adj" fmla="val 5926"/>
            </a:avLst>
          </a:prstGeom>
          <a:solidFill>
            <a:srgbClr val="F6F2E8"/>
          </a:solidFill>
          <a:ln/>
        </p:spPr>
      </p:sp>
      <p:sp>
        <p:nvSpPr>
          <p:cNvPr id="10" name="Text 8"/>
          <p:cNvSpPr/>
          <p:nvPr/>
        </p:nvSpPr>
        <p:spPr>
          <a:xfrm>
            <a:off x="7269480" y="3639312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6 %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269480" y="4187952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PIB africain représenté par ces flux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086600" y="4983480"/>
            <a:ext cx="4434840" cy="1234440"/>
          </a:xfrm>
          <a:prstGeom prst="roundRect">
            <a:avLst>
              <a:gd name="adj" fmla="val 5926"/>
            </a:avLst>
          </a:prstGeom>
          <a:solidFill>
            <a:srgbClr val="F6F2E8"/>
          </a:solidFill>
          <a:ln/>
        </p:spPr>
      </p:sp>
      <p:sp>
        <p:nvSpPr>
          <p:cNvPr id="13" name="Text 11"/>
          <p:cNvSpPr/>
          <p:nvPr/>
        </p:nvSpPr>
        <p:spPr>
          <a:xfrm>
            <a:off x="7269480" y="5056632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FR2606158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269480" y="5605272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protection nationale déposée et brevetée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PROBLÈME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fonds envoyés, mais mal orientés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60350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Chaque année, des milliards de dollars sont envoyés par la diaspora via les canaux classiques de transfert d'argent. Une part significative n'atteint pas l'usage prévu : détournement, retard, absence de traçabilité, manque de confiance dans l'intermédiaire.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3429000"/>
            <a:ext cx="60350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familles à l'étranger font face à un dilemme récurrent : envoyer de l'argent en espérant qu'il règle la facture urgente — électricité coupée, ligne suspendue, frais de scolarité en retard, hospitalisation — ou risquer que ces fonds soient détournés de leur objectif initial.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132320" y="1929384"/>
            <a:ext cx="128016" cy="128016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7" name="Text 5"/>
          <p:cNvSpPr/>
          <p:nvPr/>
        </p:nvSpPr>
        <p:spPr>
          <a:xfrm>
            <a:off x="7406640" y="187452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Détournement des fonds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132320" y="2587752"/>
            <a:ext cx="128016" cy="128016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9" name="Text 7"/>
          <p:cNvSpPr/>
          <p:nvPr/>
        </p:nvSpPr>
        <p:spPr>
          <a:xfrm>
            <a:off x="7406640" y="2532888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Retard de transmission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132320" y="3246120"/>
            <a:ext cx="128016" cy="128016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11" name="Text 9"/>
          <p:cNvSpPr/>
          <p:nvPr/>
        </p:nvSpPr>
        <p:spPr>
          <a:xfrm>
            <a:off x="7406640" y="3191256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Absence de traçabilité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7132320" y="3904488"/>
            <a:ext cx="128016" cy="128016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13" name="Text 11"/>
          <p:cNvSpPr/>
          <p:nvPr/>
        </p:nvSpPr>
        <p:spPr>
          <a:xfrm>
            <a:off x="7406640" y="3849624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Manque de confiance dans l'intermédiaire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7132320" y="4599432"/>
            <a:ext cx="4434840" cy="1463040"/>
          </a:xfrm>
          <a:prstGeom prst="roundRect">
            <a:avLst>
              <a:gd name="adj" fmla="val 5000"/>
            </a:avLst>
          </a:prstGeom>
          <a:solidFill>
            <a:srgbClr val="0F2540"/>
          </a:solidFill>
          <a:ln/>
        </p:spPr>
      </p:sp>
      <p:sp>
        <p:nvSpPr>
          <p:cNvPr id="15" name="Text 13"/>
          <p:cNvSpPr/>
          <p:nvPr/>
        </p:nvSpPr>
        <p:spPr>
          <a:xfrm>
            <a:off x="7360920" y="4764024"/>
            <a:ext cx="3977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 Envoyer de l'argent en espérant qu'il serve à régler la facture urgente… ou risquer un détournement. »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Solution+ : payer le fournisseur,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seulement envoyer l'argent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2148840"/>
            <a:ext cx="10698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Diaspo-Pay substitue, chaque fois que possible, le transfert d'argent classique par le paiement direct du fournisseur. Chaque paiement est tracé, affecté à un besoin précis, et protégé contre les détournements.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22960" y="3246120"/>
            <a:ext cx="3017520" cy="1005840"/>
          </a:xfrm>
          <a:prstGeom prst="roundRect">
            <a:avLst>
              <a:gd name="adj" fmla="val 8182"/>
            </a:avLst>
          </a:prstGeom>
          <a:solidFill>
            <a:srgbClr val="0F254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324612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Diaspora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(pays d'accueil)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840480" y="3246120"/>
            <a:ext cx="502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43400" y="3246120"/>
            <a:ext cx="3017520" cy="1005840"/>
          </a:xfrm>
          <a:prstGeom prst="roundRect">
            <a:avLst>
              <a:gd name="adj" fmla="val 8182"/>
            </a:avLst>
          </a:prstGeom>
          <a:solidFill>
            <a:srgbClr val="C9A54B"/>
          </a:solidFill>
          <a:ln/>
        </p:spPr>
      </p:sp>
      <p:sp>
        <p:nvSpPr>
          <p:cNvPr id="9" name="Text 7"/>
          <p:cNvSpPr/>
          <p:nvPr/>
        </p:nvSpPr>
        <p:spPr>
          <a:xfrm>
            <a:off x="4343400" y="324612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Diaspo-Pay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0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Solution+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60920" y="3246120"/>
            <a:ext cx="5029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7863840" y="3246120"/>
            <a:ext cx="3017520" cy="1005840"/>
          </a:xfrm>
          <a:prstGeom prst="roundRect">
            <a:avLst>
              <a:gd name="adj" fmla="val 8182"/>
            </a:avLst>
          </a:prstGeom>
          <a:solidFill>
            <a:srgbClr val="0F2540"/>
          </a:solidFill>
          <a:ln/>
        </p:spPr>
      </p:sp>
      <p:sp>
        <p:nvSpPr>
          <p:cNvPr id="12" name="Text 10"/>
          <p:cNvSpPr/>
          <p:nvPr/>
        </p:nvSpPr>
        <p:spPr>
          <a:xfrm>
            <a:off x="7863840" y="324612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Fournisseur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(facture réglée)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2960" y="45720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Bidirectionnel : pays d'accueil ↔ pays d'origine — Caraïbes · Amérique latine · Afrique · Asie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22960" y="5074920"/>
            <a:ext cx="82296" cy="384048"/>
          </a:xfrm>
          <a:prstGeom prst="roundRect">
            <a:avLst/>
          </a:prstGeom>
          <a:solidFill>
            <a:srgbClr val="C9A54B"/>
          </a:solidFill>
          <a:ln/>
        </p:spPr>
      </p:sp>
      <p:sp>
        <p:nvSpPr>
          <p:cNvPr id="15" name="Text 13"/>
          <p:cNvSpPr/>
          <p:nvPr/>
        </p:nvSpPr>
        <p:spPr>
          <a:xfrm>
            <a:off x="1051560" y="502920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Réactivation rapide d'une ligne suspendue ou d'un abonnement en retard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22960" y="5513832"/>
            <a:ext cx="82296" cy="384048"/>
          </a:xfrm>
          <a:prstGeom prst="roundRect">
            <a:avLst/>
          </a:prstGeom>
          <a:solidFill>
            <a:srgbClr val="C9A54B"/>
          </a:solidFill>
          <a:ln/>
        </p:spPr>
      </p:sp>
      <p:sp>
        <p:nvSpPr>
          <p:cNvPr id="17" name="Text 15"/>
          <p:cNvSpPr/>
          <p:nvPr/>
        </p:nvSpPr>
        <p:spPr>
          <a:xfrm>
            <a:off x="1051560" y="5468112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Prise en charge dans l'urgence d'une dépense de santé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22960" y="5952744"/>
            <a:ext cx="82296" cy="384048"/>
          </a:xfrm>
          <a:prstGeom prst="roundRect">
            <a:avLst/>
          </a:prstGeom>
          <a:solidFill>
            <a:srgbClr val="C9A54B"/>
          </a:solidFill>
          <a:ln/>
        </p:spPr>
      </p:sp>
      <p:sp>
        <p:nvSpPr>
          <p:cNvPr id="19" name="Text 17"/>
          <p:cNvSpPr/>
          <p:nvPr/>
        </p:nvSpPr>
        <p:spPr>
          <a:xfrm>
            <a:off x="1051560" y="5907024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Financement direct de la scolarité et des formations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822960" y="6391656"/>
            <a:ext cx="82296" cy="384048"/>
          </a:xfrm>
          <a:prstGeom prst="roundRect">
            <a:avLst/>
          </a:prstGeom>
          <a:solidFill>
            <a:srgbClr val="C9A54B"/>
          </a:solidFill>
          <a:ln/>
        </p:spPr>
      </p:sp>
      <p:sp>
        <p:nvSpPr>
          <p:cNvPr id="21" name="Text 19"/>
          <p:cNvSpPr/>
          <p:nvPr/>
        </p:nvSpPr>
        <p:spPr>
          <a:xfrm>
            <a:off x="1051560" y="6345936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Transfert d'argent classique toujours disponible, encadré par des conditions de sûreté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PRODUIT — 3.1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application mobile dotée d'intelligence artificielle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640080" y="2194560"/>
            <a:ext cx="5349240" cy="1600200"/>
          </a:xfrm>
          <a:prstGeom prst="roundRect">
            <a:avLst>
              <a:gd name="adj" fmla="val 4571"/>
            </a:avLst>
          </a:prstGeom>
          <a:solidFill>
            <a:srgbClr val="F6F2E8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39572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Abonnements audiovisuels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2880360"/>
            <a:ext cx="4800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Canal+ Afrique, Canal+ Caraïbes, et bien d'autres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309360" y="2194560"/>
            <a:ext cx="5349240" cy="1600200"/>
          </a:xfrm>
          <a:prstGeom prst="roundRect">
            <a:avLst>
              <a:gd name="adj" fmla="val 4571"/>
            </a:avLst>
          </a:prstGeom>
          <a:solidFill>
            <a:srgbClr val="F6F2E8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0" y="239572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Services essentiels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83680" y="2880360"/>
            <a:ext cx="4800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Internet, mobile, loyer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4069080"/>
            <a:ext cx="5349240" cy="1600200"/>
          </a:xfrm>
          <a:prstGeom prst="roundRect">
            <a:avLst>
              <a:gd name="adj" fmla="val 4571"/>
            </a:avLst>
          </a:prstGeom>
          <a:solidFill>
            <a:srgbClr val="F6F2E8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4270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Santé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14400" y="4754880"/>
            <a:ext cx="4800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Frais hospitaliers, assurance maladie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309360" y="4069080"/>
            <a:ext cx="5349240" cy="1600200"/>
          </a:xfrm>
          <a:prstGeom prst="roundRect">
            <a:avLst>
              <a:gd name="adj" fmla="val 4571"/>
            </a:avLst>
          </a:prstGeom>
          <a:solidFill>
            <a:srgbClr val="F6F2E8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4270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Réseau de partenaires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83680" y="4754880"/>
            <a:ext cx="4800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Commerçants et organismes du monde entier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PRODUIT — 3.2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Traçabilité &amp; intelligence artificielle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Chaque paiement est tracé de façon objective et vérifiable.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D6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système embarque une intelligence artificielle capable de lire tout type de facture — y compris les factures manuscrites émises par des établissements non encore numérisés. L'IA identifie automatiquement le montant, le fournisseur et le bénéficiaire.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772400" y="1828800"/>
            <a:ext cx="3566160" cy="411480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8046720" y="205740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046720" y="2606040"/>
            <a:ext cx="3017520" cy="457200"/>
          </a:xfrm>
          <a:prstGeom prst="rect">
            <a:avLst/>
          </a:prstGeom>
          <a:solidFill>
            <a:srgbClr val="F6F2E8"/>
          </a:solidFill>
          <a:ln w="15875">
            <a:solidFill>
              <a:srgbClr val="C9A54B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183880" y="26060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Fournisseur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8046720" y="3291840"/>
            <a:ext cx="3017520" cy="457200"/>
          </a:xfrm>
          <a:prstGeom prst="rect">
            <a:avLst/>
          </a:prstGeom>
          <a:solidFill>
            <a:srgbClr val="F6F2E8"/>
          </a:solidFill>
          <a:ln w="15875">
            <a:solidFill>
              <a:srgbClr val="C9A54B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8183880" y="32918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Montant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046720" y="3977640"/>
            <a:ext cx="3017520" cy="457200"/>
          </a:xfrm>
          <a:prstGeom prst="rect">
            <a:avLst/>
          </a:prstGeom>
          <a:solidFill>
            <a:srgbClr val="F6F2E8"/>
          </a:solidFill>
          <a:ln w="15875">
            <a:solidFill>
              <a:srgbClr val="C9A54B"/>
            </a:solidFill>
            <a:prstDash val="dash"/>
          </a:ln>
        </p:spPr>
      </p:sp>
      <p:sp>
        <p:nvSpPr>
          <p:cNvPr id="13" name="Text 11"/>
          <p:cNvSpPr/>
          <p:nvPr/>
        </p:nvSpPr>
        <p:spPr>
          <a:xfrm>
            <a:off x="8183880" y="397764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Bénéficiaire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046720" y="4800600"/>
            <a:ext cx="3017520" cy="1097280"/>
          </a:xfrm>
          <a:prstGeom prst="rect">
            <a:avLst/>
          </a:prstGeom>
          <a:solidFill>
            <a:srgbClr val="F0F0F0"/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0" y="4983480"/>
            <a:ext cx="2386584" cy="73152"/>
          </a:xfrm>
          <a:prstGeom prst="rect">
            <a:avLst/>
          </a:prstGeom>
          <a:solidFill>
            <a:srgbClr val="C8C8C8"/>
          </a:solidFill>
          <a:ln/>
        </p:spPr>
      </p:sp>
      <p:sp>
        <p:nvSpPr>
          <p:cNvPr id="16" name="Shape 14"/>
          <p:cNvSpPr/>
          <p:nvPr/>
        </p:nvSpPr>
        <p:spPr>
          <a:xfrm>
            <a:off x="8229600" y="5184648"/>
            <a:ext cx="2068373" cy="73152"/>
          </a:xfrm>
          <a:prstGeom prst="rect">
            <a:avLst/>
          </a:prstGeom>
          <a:solidFill>
            <a:srgbClr val="C8C8C8"/>
          </a:solidFill>
          <a:ln/>
        </p:spPr>
      </p:sp>
      <p:sp>
        <p:nvSpPr>
          <p:cNvPr id="17" name="Shape 15"/>
          <p:cNvSpPr/>
          <p:nvPr/>
        </p:nvSpPr>
        <p:spPr>
          <a:xfrm>
            <a:off x="8229600" y="5385816"/>
            <a:ext cx="1750162" cy="73152"/>
          </a:xfrm>
          <a:prstGeom prst="rect">
            <a:avLst/>
          </a:prstGeom>
          <a:solidFill>
            <a:srgbClr val="C8C8C8"/>
          </a:solidFill>
          <a:ln/>
        </p:spPr>
      </p:sp>
      <p:sp>
        <p:nvSpPr>
          <p:cNvPr id="18" name="Shape 16"/>
          <p:cNvSpPr/>
          <p:nvPr/>
        </p:nvSpPr>
        <p:spPr>
          <a:xfrm>
            <a:off x="8229600" y="5586984"/>
            <a:ext cx="1431950" cy="73152"/>
          </a:xfrm>
          <a:prstGeom prst="rect">
            <a:avLst/>
          </a:prstGeom>
          <a:solidFill>
            <a:srgbClr val="C8C8C8"/>
          </a:solidFill>
          <a:ln/>
        </p:spPr>
      </p:sp>
      <p:sp>
        <p:nvSpPr>
          <p:cNvPr id="19" name="Text 17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PRODUIT — 3.3 / 3.4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Investissement direct &amp; sécurité ML/KYC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Investissement direct &amp; services associés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478024"/>
            <a:ext cx="109728" cy="109728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42316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Réservation d'hôtel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935224"/>
            <a:ext cx="109728" cy="109728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88036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Location d'appartement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3392424"/>
            <a:ext cx="109728" cy="109728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333756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Achat de parcelle immobilière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3849624"/>
            <a:ext cx="109728" cy="109728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79476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Réservation de taxi avant l'arrivée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438912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i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Investir sans intermédiaire, directement auprès des organismes du secteur.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675120" y="1965960"/>
            <a:ext cx="4846320" cy="4023360"/>
          </a:xfrm>
          <a:prstGeom prst="roundRect">
            <a:avLst>
              <a:gd name="adj" fmla="val 1818"/>
            </a:avLst>
          </a:prstGeom>
          <a:solidFill>
            <a:srgbClr val="0F2540"/>
          </a:solidFill>
          <a:ln/>
        </p:spPr>
      </p:sp>
      <p:sp>
        <p:nvSpPr>
          <p:cNvPr id="15" name="Text 13"/>
          <p:cNvSpPr/>
          <p:nvPr/>
        </p:nvSpPr>
        <p:spPr>
          <a:xfrm>
            <a:off x="6995160" y="228600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5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Sécurité ML/KYC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95160" y="2788920"/>
            <a:ext cx="4206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D6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démarche de certification ML/KYC (Machine Learning / Know Your Customer) est engagée afin de garantir une vérification licite et rigoureuse de l'ensemble des paiements directs effectués sur la plateforme.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995160" y="4434840"/>
            <a:ext cx="4206240" cy="0"/>
          </a:xfrm>
          <a:prstGeom prst="line">
            <a:avLst/>
          </a:prstGeom>
          <a:noFill/>
          <a:ln w="12700">
            <a:solidFill>
              <a:srgbClr val="3C526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95160" y="4617720"/>
            <a:ext cx="42062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i="1" dirty="0">
                <a:solidFill>
                  <a:srgbClr val="9BA6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Conformité renforcée pays par pays, en parallèle de l'ouverture des corridors de paiement.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MARCHÉ &amp; OPPORTUNITÉ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marché de 100 Mds $, aujourd'hui captif</a:t>
            </a:r>
            <a:endParaRPr lang="en-US" sz="2500" dirty="0"/>
          </a:p>
          <a:p>
            <a:pPr indent="0" marL="0">
              <a:buNone/>
            </a:pPr>
            <a:r>
              <a:rPr lang="en-US" sz="25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circuits classiques</a:t>
            </a:r>
            <a:endParaRPr lang="en-US" sz="25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640080" y="2286000"/>
          <a:ext cx="6035040" cy="35661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040880" y="2377440"/>
            <a:ext cx="4480560" cy="868680"/>
          </a:xfrm>
          <a:prstGeom prst="roundRect">
            <a:avLst>
              <a:gd name="adj" fmla="val 7368"/>
            </a:avLst>
          </a:prstGeom>
          <a:solidFill>
            <a:srgbClr val="F6F2E8"/>
          </a:solidFill>
          <a:ln/>
        </p:spPr>
      </p:sp>
      <p:sp>
        <p:nvSpPr>
          <p:cNvPr id="6" name="Text 3"/>
          <p:cNvSpPr/>
          <p:nvPr/>
        </p:nvSpPr>
        <p:spPr>
          <a:xfrm>
            <a:off x="7223760" y="2377440"/>
            <a:ext cx="41148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: Banque Mondiale, 2024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7040880" y="3383280"/>
            <a:ext cx="4480560" cy="868680"/>
          </a:xfrm>
          <a:prstGeom prst="roundRect">
            <a:avLst>
              <a:gd name="adj" fmla="val 7368"/>
            </a:avLst>
          </a:prstGeom>
          <a:solidFill>
            <a:srgbClr val="F6F2E8"/>
          </a:solidFill>
          <a:ln/>
        </p:spPr>
      </p:sp>
      <p:sp>
        <p:nvSpPr>
          <p:cNvPr id="8" name="Text 5"/>
          <p:cNvSpPr/>
          <p:nvPr/>
        </p:nvSpPr>
        <p:spPr>
          <a:xfrm>
            <a:off x="7223760" y="3383280"/>
            <a:ext cx="41148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Corridors couverts : France, États-Unis, Canada, Royaume-Uni → Caraïbes, Amérique latine, Afrique, Asie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040880" y="4389120"/>
            <a:ext cx="4480560" cy="868680"/>
          </a:xfrm>
          <a:prstGeom prst="roundRect">
            <a:avLst>
              <a:gd name="adj" fmla="val 7368"/>
            </a:avLst>
          </a:prstGeom>
          <a:solidFill>
            <a:srgbClr val="F6F2E8"/>
          </a:solidFill>
          <a:ln/>
        </p:spPr>
      </p:sp>
      <p:sp>
        <p:nvSpPr>
          <p:cNvPr id="10" name="Text 7"/>
          <p:cNvSpPr/>
          <p:nvPr/>
        </p:nvSpPr>
        <p:spPr>
          <a:xfrm>
            <a:off x="7223760" y="4389120"/>
            <a:ext cx="41148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 conçue pour s'étendre corridor par corridor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7040880" y="5394960"/>
            <a:ext cx="4480560" cy="868680"/>
          </a:xfrm>
          <a:prstGeom prst="roundRect">
            <a:avLst>
              <a:gd name="adj" fmla="val 7368"/>
            </a:avLst>
          </a:prstGeom>
          <a:solidFill>
            <a:srgbClr val="F6F2E8"/>
          </a:solidFill>
          <a:ln/>
        </p:spPr>
      </p:sp>
      <p:sp>
        <p:nvSpPr>
          <p:cNvPr id="12" name="Text 9"/>
          <p:cNvSpPr/>
          <p:nvPr/>
        </p:nvSpPr>
        <p:spPr>
          <a:xfrm>
            <a:off x="7223760" y="5394960"/>
            <a:ext cx="41148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Circuits classiques (MoneyGram, Western Union, Ria, Mobile Money) : argent transitant par un tiers, sans garantie d'usage final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MODÈLE ÉCONOMIQUE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frais proportionnels et justes,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aucune marge cachée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2286000"/>
            <a:ext cx="60350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start-up se rémunère uniquement sur des frais proportionnels et justes appliqués à la facture réglée depuis l'étranger, dans le respect des réglementations en vigueur dans chaque pays de résidence de la diaspora.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6035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5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Aucune marge cachée n'est prélevée sur le taux de change ou sur le montant transféré, au-delà de ce frais de service.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040880" y="2286000"/>
            <a:ext cx="4480560" cy="3566160"/>
          </a:xfrm>
          <a:prstGeom prst="roundRect">
            <a:avLst>
              <a:gd name="adj" fmla="val 2051"/>
            </a:avLst>
          </a:prstGeom>
          <a:solidFill>
            <a:srgbClr val="0F2540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0" y="25603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Frais de service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0" y="2926080"/>
            <a:ext cx="39319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proportionnel</a:t>
            </a:r>
            <a:endParaRPr lang="en-US" sz="2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transparent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7315200" y="4251960"/>
            <a:ext cx="3931920" cy="0"/>
          </a:xfrm>
          <a:prstGeom prst="line">
            <a:avLst/>
          </a:prstGeom>
          <a:noFill/>
          <a:ln w="12700">
            <a:solidFill>
              <a:srgbClr val="3C526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0" y="4434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6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vs. marge sur taux de change : 0 €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315200" y="48006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6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vs. commission cachée sur transfert : 0 €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PROPRIÉTÉ INTELLECTUELLE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exclusivité protégée à l'échelle nationale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2194560"/>
            <a:ext cx="512064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9050">
            <a:solidFill>
              <a:srgbClr val="C9A5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51460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2880360"/>
            <a:ext cx="4572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FR2606158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3703320"/>
            <a:ext cx="44805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Dépôt national breveté — marque, modèle et nom Diaspo-Pay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914400" y="4572000"/>
            <a:ext cx="4480560" cy="0"/>
          </a:xfrm>
          <a:prstGeom prst="line">
            <a:avLst/>
          </a:prstGeom>
          <a:noFill/>
          <a:ln w="12700">
            <a:solidFill>
              <a:srgbClr val="E5DCC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754880"/>
            <a:ext cx="4480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Nul n'est autorisé à copier ou utiliser ce dispositif pour exister sur ce marché.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126480" y="219456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Noms de domaine propres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126480" y="2560320"/>
            <a:ext cx="5394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diaspopaypro.fr · diaspoapp.com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26480" y="333756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&amp; identité de marque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126480" y="3703320"/>
            <a:ext cx="5394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Identité privée et cohérente sur l'ensemble des supports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126480" y="448056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Exclusivité commerciale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126480" y="4846320"/>
            <a:ext cx="5394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Empêche toute concurrence reproduisant le modèle sur ce périmètre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PARTENARIATS INSTITUTIONNELS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Ancrer le guichet unique au plus près des besoins réels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40080" y="210312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1C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Diaspo-Pay engage la signature de contrats de partenariat avec des organismes de la société civile et des institutions gouvernementales, tant en Afrique que dans les Caraïbes.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310896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F6F2E8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333756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Santé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3886200"/>
            <a:ext cx="2148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Établissements hospitaliers, assurance maladie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429000" y="310896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F6F2E8"/>
          </a:solidFill>
          <a:ln/>
        </p:spPr>
      </p:sp>
      <p:sp>
        <p:nvSpPr>
          <p:cNvPr id="9" name="Text 7"/>
          <p:cNvSpPr/>
          <p:nvPr/>
        </p:nvSpPr>
        <p:spPr>
          <a:xfrm>
            <a:off x="3657600" y="333756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Éducation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657600" y="3886200"/>
            <a:ext cx="2148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Frais de scolarité, formations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217920" y="310896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F6F2E8"/>
          </a:solidFill>
          <a:ln/>
        </p:spPr>
      </p:sp>
      <p:sp>
        <p:nvSpPr>
          <p:cNvPr id="12" name="Text 10"/>
          <p:cNvSpPr/>
          <p:nvPr/>
        </p:nvSpPr>
        <p:spPr>
          <a:xfrm>
            <a:off x="6446520" y="333756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Services publics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46520" y="3886200"/>
            <a:ext cx="2148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Institutions gouvernementales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006840" y="310896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F6F2E8"/>
          </a:solidFill>
          <a:ln/>
        </p:spPr>
      </p:sp>
      <p:sp>
        <p:nvSpPr>
          <p:cNvPr id="15" name="Text 13"/>
          <p:cNvSpPr/>
          <p:nvPr/>
        </p:nvSpPr>
        <p:spPr>
          <a:xfrm>
            <a:off x="9235440" y="333756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Services privés adhérents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235440" y="3886200"/>
            <a:ext cx="2148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Commerçants et organismes partenaires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40080" y="57150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Objectif : faire du guichet unique Diaspo-Pay un point d'entrée reconnu et de confiance, pour les institutions des pays d'origine comme pour les organismes du pays d'accueil.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 &amp; FEUILLE DE ROUTE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698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Devenir la référence du paiement direct pour la diaspora internationale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2331720"/>
            <a:ext cx="502920" cy="502920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23317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59152"/>
            <a:ext cx="9875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E6EA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Extension progressive des corridors de paiement et des partenaires commerçants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3108960"/>
            <a:ext cx="502920" cy="502920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31089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25880" y="3136392"/>
            <a:ext cx="9875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E6EA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Déploiement des partenariats institutionnels (santé, éducation, services publics)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886200"/>
            <a:ext cx="502920" cy="502920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38862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25880" y="3913632"/>
            <a:ext cx="9875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E6EA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Certification ML/KYC et renforcement de la conformité réglementaire par pays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663440"/>
            <a:ext cx="502920" cy="502920"/>
          </a:xfrm>
          <a:prstGeom prst="ellipse">
            <a:avLst/>
          </a:prstGeom>
          <a:solidFill>
            <a:srgbClr val="C9A54B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46634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25880" y="4690872"/>
            <a:ext cx="9875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E6EA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Développement du volet investissement direct (immobilier, hôtellerie, mobilité)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LEVÉE DE FONDS — UTILISATION DES FONDS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150 000 € à 200 000 €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Sécuriser l'infrastructure technique de paiement direct avant l'accélération commerciale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640080" y="2286000"/>
          <a:ext cx="4754880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5760720" y="228600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60 %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949440" y="2340864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90 000 € – 120 000 €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760720" y="2880360"/>
            <a:ext cx="5760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Sécurisation &amp; protection du système sur Treezor — plateforme européenne dédiée aux établissements de paiement direct : contrôles anti-fraude, conformité, chiffrement des flux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5760720" y="4114800"/>
            <a:ext cx="1188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40 %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6949440" y="4169664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60 000 € – 80 000 €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5760720" y="4709160"/>
            <a:ext cx="5760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Développement rapide de l'application à partir de la maquette déjà disponible — passage du prototype à la version opérationnelle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Horizon 12 mois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Mois 1–6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3337560" cy="0"/>
          </a:xfrm>
          <a:prstGeom prst="line">
            <a:avLst/>
          </a:prstGeom>
          <a:noFill/>
          <a:ln w="25400">
            <a:solidFill>
              <a:srgbClr val="C9A54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64592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C9CF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Intégration et paramétrage du système de sécurité sur Treezor (anti-fraude, conformité, chiffrement)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389120" y="105156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Mois 6–9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89120" y="1508760"/>
            <a:ext cx="3337560" cy="0"/>
          </a:xfrm>
          <a:prstGeom prst="line">
            <a:avLst/>
          </a:prstGeom>
          <a:noFill/>
          <a:ln w="25400">
            <a:solidFill>
              <a:srgbClr val="C9A54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89120" y="164592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C9CF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 en production du monitoring des transactions, tests de conformité réglementaire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138160" y="105156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Mois 9–12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38160" y="1508760"/>
            <a:ext cx="3337560" cy="0"/>
          </a:xfrm>
          <a:prstGeom prst="line">
            <a:avLst/>
          </a:prstGeom>
          <a:noFill/>
          <a:ln w="25400">
            <a:solidFill>
              <a:srgbClr val="C9A5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38160" y="1645920"/>
            <a:ext cx="34290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C9CF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Certification opérationnelle sur Treezor et ouverture sécurisée des premiers corridors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3291840"/>
            <a:ext cx="10881360" cy="0"/>
          </a:xfrm>
          <a:prstGeom prst="line">
            <a:avLst/>
          </a:prstGeom>
          <a:noFill/>
          <a:ln w="12700">
            <a:solidFill>
              <a:srgbClr val="2A3E56"/>
            </a:solidFill>
            <a:prstDash val="solid"/>
          </a:ln>
        </p:spPr>
      </p:sp>
      <p:pic>
        <p:nvPicPr>
          <p:cNvPr id="13" name="Image 0" descr="/home/claude/diaspopay/logo_t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3520440"/>
            <a:ext cx="1051560" cy="8763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40080" y="35661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4008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Eric Koffounda</a:t>
            </a:r>
            <a:endParaRPr lang="en-US" sz="2400" dirty="0"/>
          </a:p>
        </p:txBody>
      </p:sp>
      <p:sp>
        <p:nvSpPr>
          <p:cNvPr id="16" name="Text 13"/>
          <p:cNvSpPr/>
          <p:nvPr/>
        </p:nvSpPr>
        <p:spPr>
          <a:xfrm>
            <a:off x="640080" y="4434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CF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Fondateur, Diaspo-Pay — Nîmes, Gard, France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40080" y="48463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A5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diaspopaypro.fr   ·   diaspoapp.com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40080" y="52120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9CF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eric.koff82@gmail.com   ·   06 52 40 60 73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40080" y="630936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confidentiel destiné aux partenaires, investisseurs et institutions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2026-07-29T06:47:51Z</dcterms:created>
  <dcterms:modified xsi:type="dcterms:W3CDTF">2026-07-29T06:47:51Z</dcterms:modified>
</cp:coreProperties>
</file>